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88" r:id="rId2"/>
    <p:sldId id="489" r:id="rId3"/>
    <p:sldId id="490" r:id="rId4"/>
    <p:sldId id="497" r:id="rId5"/>
    <p:sldId id="498" r:id="rId6"/>
    <p:sldId id="491" r:id="rId7"/>
    <p:sldId id="492" r:id="rId8"/>
    <p:sldId id="494" r:id="rId9"/>
    <p:sldId id="495" r:id="rId10"/>
    <p:sldId id="493" r:id="rId11"/>
    <p:sldId id="496" r:id="rId12"/>
    <p:sldId id="499" r:id="rId13"/>
    <p:sldId id="501" r:id="rId14"/>
    <p:sldId id="500" r:id="rId15"/>
    <p:sldId id="503" r:id="rId16"/>
    <p:sldId id="502" r:id="rId17"/>
    <p:sldId id="504" r:id="rId18"/>
    <p:sldId id="505" r:id="rId19"/>
    <p:sldId id="506" r:id="rId20"/>
    <p:sldId id="507" r:id="rId21"/>
    <p:sldId id="508" r:id="rId22"/>
    <p:sldId id="509" r:id="rId23"/>
    <p:sldId id="510" r:id="rId24"/>
    <p:sldId id="511" r:id="rId25"/>
    <p:sldId id="512" r:id="rId26"/>
  </p:sldIdLst>
  <p:sldSz cx="9144000" cy="6858000" type="screen4x3"/>
  <p:notesSz cx="7099300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nnalisa Mensah" initials="AM [7]" lastIdx="1" clrIdx="6">
    <p:extLst/>
  </p:cmAuthor>
  <p:cmAuthor id="1" name="Annalisa Mensah" initials="AM" lastIdx="1" clrIdx="0">
    <p:extLst/>
  </p:cmAuthor>
  <p:cmAuthor id="2" name="Annalisa Mensah" initials="AM [2]" lastIdx="1" clrIdx="1">
    <p:extLst/>
  </p:cmAuthor>
  <p:cmAuthor id="3" name="Annalisa Mensah" initials="AM [3]" lastIdx="1" clrIdx="2">
    <p:extLst/>
  </p:cmAuthor>
  <p:cmAuthor id="4" name="Annalisa Mensah" initials="AM [4]" lastIdx="1" clrIdx="3">
    <p:extLst/>
  </p:cmAuthor>
  <p:cmAuthor id="5" name="Annalisa Mensah" initials="AM [5]" lastIdx="1" clrIdx="4">
    <p:extLst/>
  </p:cmAuthor>
  <p:cmAuthor id="6" name="Annalisa Mensah" initials="AM [6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1B2E9"/>
    <a:srgbClr val="008080"/>
    <a:srgbClr val="47A5E5"/>
    <a:srgbClr val="99FF66"/>
    <a:srgbClr val="F0EA00"/>
    <a:srgbClr val="138FC7"/>
    <a:srgbClr val="309EE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643" autoAdjust="0"/>
    <p:restoredTop sz="94129" autoAdjust="0"/>
  </p:normalViewPr>
  <p:slideViewPr>
    <p:cSldViewPr>
      <p:cViewPr varScale="1">
        <p:scale>
          <a:sx n="109" d="100"/>
          <a:sy n="109" d="100"/>
        </p:scale>
        <p:origin x="-102" y="-78"/>
      </p:cViewPr>
      <p:guideLst>
        <p:guide orient="horz" pos="213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1C90C22-FB2E-4E8D-B627-9A927F7C344F}" type="datetimeFigureOut">
              <a:rPr lang="zh-CN" altLang="en-US" smtClean="0"/>
              <a:pPr/>
              <a:t>2019/2/20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5B0C83C-E659-442E-93FB-2CF4D55073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62231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3B1B-63C1-412D-B8D6-7557DF3E2FED}" type="datetime1">
              <a:rPr lang="zh-CN" altLang="en-US" smtClean="0"/>
              <a:pPr/>
              <a:t>2019/2/20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9CF2-EC53-400E-BCBA-34C80362DA0A}" type="datetime1">
              <a:rPr lang="zh-CN" altLang="en-US" smtClean="0"/>
              <a:pPr/>
              <a:t>2019/2/20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A491-641B-4376-9D7D-73ECBD2BFEA0}" type="datetime1">
              <a:rPr lang="zh-CN" altLang="en-US" smtClean="0"/>
              <a:pPr/>
              <a:t>2019/2/20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EF7E-831C-49A1-8821-5BE1CF7CEA6A}" type="datetime1">
              <a:rPr lang="zh-CN" altLang="en-US" smtClean="0"/>
              <a:pPr/>
              <a:t>2019/2/20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465CF-F7D7-478C-A228-8909501333AB}" type="datetime1">
              <a:rPr lang="zh-CN" altLang="en-US" smtClean="0"/>
              <a:pPr/>
              <a:t>2019/2/20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5FA6-87D7-41F2-AC93-E55588C45457}" type="datetime1">
              <a:rPr lang="zh-CN" altLang="en-US" smtClean="0"/>
              <a:pPr/>
              <a:t>2019/2/20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1AB0-213B-44FF-8087-E5807F28C649}" type="datetime1">
              <a:rPr lang="zh-CN" altLang="en-US" smtClean="0"/>
              <a:pPr/>
              <a:t>2019/2/20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7574-3056-4905-BDFA-000C6A34222B}" type="datetime1">
              <a:rPr lang="zh-CN" altLang="en-US" smtClean="0"/>
              <a:pPr/>
              <a:t>2019/2/20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F7C3-1C80-4F6F-82BB-4BBE5AC9038E}" type="datetime1">
              <a:rPr lang="zh-CN" altLang="en-US" smtClean="0"/>
              <a:pPr/>
              <a:t>2019/2/20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B198-89AA-4642-BBF3-D9E3B57A8E31}" type="datetime1">
              <a:rPr lang="zh-CN" altLang="en-US" smtClean="0"/>
              <a:pPr/>
              <a:t>2019/2/20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1233-2691-4ED5-97B5-EA8FD2E4AAC5}" type="datetime1">
              <a:rPr lang="zh-CN" altLang="en-US" smtClean="0"/>
              <a:pPr/>
              <a:t>2019/2/20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65049-6711-49D3-ABA8-057717FA1944}" type="datetime1">
              <a:rPr lang="zh-CN" altLang="en-US" smtClean="0"/>
              <a:pPr/>
              <a:t>2019/2/20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562A6-ACD8-4613-B2F5-A5C9C753495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07504" y="5644818"/>
            <a:ext cx="8928992" cy="1174824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</a:ln>
        </p:spPr>
        <p:txBody>
          <a:bodyPr wrap="none" anchor="ctr"/>
          <a:lstStyle/>
          <a:p>
            <a:pPr>
              <a:defRPr/>
            </a:pPr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黑体" pitchFamily="2" charset="-122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67544" y="5661248"/>
            <a:ext cx="8042507" cy="115212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lnSpc>
                <a:spcPct val="90000"/>
              </a:lnSpc>
              <a:defRPr/>
            </a:pPr>
            <a:r>
              <a:rPr lang="en-US" altLang="zh-CN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en-US" altLang="zh-CN" sz="1600" dirty="0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Globe-Law  </a:t>
            </a:r>
            <a:r>
              <a:rPr lang="en-US" altLang="zh-CN" sz="1600" dirty="0" err="1" smtClean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Beijing</a:t>
            </a:r>
            <a:r>
              <a:rPr lang="en-US" altLang="zh-CN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︱Shanghai︱Dalian︱Hefei︱Zhengzhou︱XiAn︱Hong</a:t>
            </a:r>
            <a:r>
              <a:rPr lang="en-US" altLang="zh-CN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 </a:t>
            </a:r>
            <a:r>
              <a:rPr lang="en-US" altLang="zh-CN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Kong︱New</a:t>
            </a:r>
            <a:r>
              <a:rPr lang="en-US" altLang="zh-CN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 </a:t>
            </a:r>
            <a:r>
              <a:rPr lang="en-US" altLang="zh-CN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York︱Munich</a:t>
            </a:r>
            <a:endParaRPr lang="zh-CN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细黑" pitchFamily="2" charset="-122"/>
              <a:ea typeface="华文细黑" pitchFamily="2" charset="-122"/>
            </a:endParaRPr>
          </a:p>
          <a:p>
            <a:pPr marL="342900" indent="-342900">
              <a:lnSpc>
                <a:spcPct val="90000"/>
              </a:lnSpc>
              <a:buFontTx/>
              <a:buChar char="•"/>
              <a:defRPr/>
            </a:pPr>
            <a:r>
              <a:rPr lang="en-US" altLang="zh-CN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Beijing</a:t>
            </a:r>
            <a:r>
              <a:rPr lang="zh-CN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：</a:t>
            </a:r>
            <a:r>
              <a:rPr lang="en-US" altLang="zh-CN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9</a:t>
            </a:r>
            <a:r>
              <a:rPr lang="en-US" altLang="zh-CN" sz="1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th</a:t>
            </a:r>
            <a:r>
              <a:rPr lang="en-US" altLang="zh-CN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 Fl., Block C, </a:t>
            </a:r>
            <a:r>
              <a:rPr lang="en-US" altLang="zh-CN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Zhaotai</a:t>
            </a:r>
            <a:r>
              <a:rPr lang="en-US" altLang="zh-CN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 Int. Center,</a:t>
            </a:r>
            <a:r>
              <a:rPr lang="en-US" altLang="zh-CN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 </a:t>
            </a:r>
            <a:r>
              <a:rPr lang="en-US" altLang="zh-CN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3 West </a:t>
            </a:r>
            <a:r>
              <a:rPr lang="en-US" altLang="zh-CN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Chaowai</a:t>
            </a:r>
            <a:r>
              <a:rPr lang="en-US" altLang="zh-CN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 Street, </a:t>
            </a:r>
            <a:r>
              <a:rPr lang="en-US" altLang="zh-CN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Chaoyang</a:t>
            </a:r>
            <a:r>
              <a:rPr lang="en-US" altLang="zh-CN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 District, Beijing 10020</a:t>
            </a:r>
            <a:r>
              <a:rPr lang="zh-CN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 </a:t>
            </a:r>
            <a:r>
              <a:rPr lang="en-US" altLang="zh-CN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Tel</a:t>
            </a:r>
            <a:r>
              <a:rPr lang="zh-CN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：（</a:t>
            </a:r>
            <a:r>
              <a:rPr lang="en-US" altLang="zh-CN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+8610</a:t>
            </a:r>
            <a:r>
              <a:rPr lang="zh-CN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）</a:t>
            </a:r>
            <a:r>
              <a:rPr lang="en-US" altLang="zh-CN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8451-2800</a:t>
            </a:r>
            <a:r>
              <a:rPr lang="zh-CN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；</a:t>
            </a:r>
            <a:r>
              <a:rPr lang="zh-CN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（</a:t>
            </a:r>
            <a:r>
              <a:rPr lang="en-US" altLang="zh-CN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+8610</a:t>
            </a:r>
            <a:r>
              <a:rPr lang="zh-CN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）</a:t>
            </a:r>
            <a:r>
              <a:rPr lang="en-US" altLang="zh-CN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细黑" pitchFamily="2" charset="-122"/>
                <a:ea typeface="华文细黑" pitchFamily="2" charset="-122"/>
              </a:rPr>
              <a:t>8451-2790</a:t>
            </a:r>
          </a:p>
        </p:txBody>
      </p:sp>
      <p:sp>
        <p:nvSpPr>
          <p:cNvPr id="6" name="矩形 5"/>
          <p:cNvSpPr/>
          <p:nvPr/>
        </p:nvSpPr>
        <p:spPr>
          <a:xfrm>
            <a:off x="204321" y="188640"/>
            <a:ext cx="8568952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i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   </a:t>
            </a:r>
          </a:p>
          <a:p>
            <a:pPr algn="ctr"/>
            <a:endParaRPr lang="en-US" altLang="zh-CN" sz="3200" b="1" i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ctr"/>
            <a:endParaRPr lang="en-US" altLang="zh-CN" sz="3200" b="1" i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ctr"/>
            <a:r>
              <a:rPr lang="en-US" altLang="zh-CN" sz="3200" b="1" i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Comprehensive </a:t>
            </a:r>
            <a:r>
              <a:rPr lang="en-US" altLang="zh-CN" sz="3200" b="1" i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Application of </a:t>
            </a:r>
            <a:endParaRPr lang="en-US" altLang="zh-CN" sz="3200" b="1" i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ctr"/>
            <a:r>
              <a:rPr lang="en-US" altLang="zh-CN" sz="3200" b="1" i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Various </a:t>
            </a:r>
            <a:r>
              <a:rPr lang="en-US" altLang="zh-CN" sz="3200" b="1" i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Types of </a:t>
            </a:r>
            <a:r>
              <a:rPr lang="en-US" altLang="zh-CN" sz="3200" b="1" i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IPRs_ A </a:t>
            </a:r>
            <a:r>
              <a:rPr lang="en-US" altLang="zh-CN" sz="3200" b="1" i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Powerful Strategy </a:t>
            </a:r>
            <a:endParaRPr lang="en-US" altLang="zh-CN" sz="3200" b="1" i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ctr"/>
            <a:r>
              <a:rPr lang="en-US" altLang="zh-CN" sz="3200" b="1" i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for Foreign </a:t>
            </a:r>
            <a:r>
              <a:rPr lang="en-US" altLang="zh-CN" sz="3200" b="1" i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Enterprises’ Commercial Success </a:t>
            </a:r>
            <a:endParaRPr lang="en-US" altLang="zh-CN" sz="3200" b="1" i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ctr"/>
            <a:r>
              <a:rPr lang="en-US" altLang="zh-CN" sz="3200" b="1" i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</a:t>
            </a:r>
            <a:r>
              <a:rPr lang="en-US" altLang="zh-CN" sz="3200" b="1" i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Chinese </a:t>
            </a:r>
            <a:r>
              <a:rPr lang="en-US" altLang="zh-CN" sz="3200" b="1" i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Market</a:t>
            </a:r>
          </a:p>
          <a:p>
            <a:pPr algn="r"/>
            <a:endParaRPr lang="en-US" altLang="zh-CN" sz="2400" b="1" i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r"/>
            <a:r>
              <a:rPr lang="en-US" altLang="zh-CN" sz="2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Connie Y. </a:t>
            </a:r>
            <a:r>
              <a:rPr lang="en-US" altLang="zh-CN" sz="2000" dirty="0" err="1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Zhuang</a:t>
            </a:r>
            <a:r>
              <a:rPr lang="en-US" altLang="zh-CN" sz="2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, Attorney at Law, Partner</a:t>
            </a:r>
          </a:p>
          <a:p>
            <a:pPr algn="r"/>
            <a:r>
              <a:rPr lang="en-US" altLang="zh-CN" sz="2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Tristan Yong Li,</a:t>
            </a:r>
            <a:r>
              <a:rPr lang="en-US" altLang="zh-CN" sz="20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Attorney at Law, Partner</a:t>
            </a:r>
          </a:p>
          <a:p>
            <a:pPr algn="r"/>
            <a:r>
              <a:rPr lang="en-US" altLang="zh-CN" sz="2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Beijing Globe-Law Law Firm</a:t>
            </a:r>
          </a:p>
          <a:p>
            <a:pPr algn="r"/>
            <a:r>
              <a:rPr lang="en-US" altLang="zh-CN" sz="2000" b="1" i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14th Annual International Seminar of MarkPatent.ORG on IPRs</a:t>
            </a:r>
          </a:p>
          <a:p>
            <a:pPr algn="r"/>
            <a:r>
              <a:rPr lang="en-US" altLang="zh-CN" sz="20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Ahmedabad, India, </a:t>
            </a:r>
            <a:r>
              <a:rPr lang="en-US" altLang="zh-CN" sz="2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Feb.23-24,2019 </a:t>
            </a:r>
          </a:p>
          <a:p>
            <a:pPr algn="r"/>
            <a:endParaRPr lang="en-US" altLang="zh-CN" sz="3200" b="1" i="1" dirty="0" smtClean="0"/>
          </a:p>
          <a:p>
            <a:pPr algn="r"/>
            <a:endParaRPr lang="en-US" altLang="zh-CN" sz="3200" b="1" i="1" dirty="0" smtClean="0"/>
          </a:p>
          <a:p>
            <a:pPr algn="ctr"/>
            <a:endParaRPr lang="en-US" altLang="zh-CN" sz="3200" b="1" i="1" dirty="0"/>
          </a:p>
          <a:p>
            <a:pPr algn="ctr"/>
            <a:endParaRPr lang="en-US" altLang="zh-CN" sz="32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699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1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A_2 Current </a:t>
            </a:r>
            <a:r>
              <a:rPr lang="en-US" altLang="zh-CN" sz="31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Environment </a:t>
            </a:r>
            <a:r>
              <a:rPr lang="en-US" altLang="zh-CN" sz="31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of Substantially Strengthened IP </a:t>
            </a:r>
            <a:r>
              <a:rPr lang="en-US" altLang="zh-CN" sz="31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Protection </a:t>
            </a:r>
            <a:r>
              <a:rPr lang="en-US" altLang="zh-CN" sz="31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</a:t>
            </a:r>
            <a:r>
              <a:rPr lang="en-US" altLang="zh-CN" sz="31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Mainland China</a:t>
            </a:r>
            <a:br>
              <a:rPr lang="en-US" altLang="zh-CN" sz="31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sz="31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</a:t>
            </a:r>
            <a:r>
              <a:rPr lang="en-US" altLang="zh-CN" b="1" u="sng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the13</a:t>
            </a:r>
            <a:r>
              <a:rPr lang="en-US" altLang="zh-CN" b="1" u="sng" baseline="300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</a:t>
            </a:r>
            <a:r>
              <a:rPr lang="en-US" altLang="zh-CN" b="1" u="sng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five-year-period </a:t>
            </a: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of economic &amp; social develooment_2016-2021</a:t>
            </a:r>
          </a:p>
          <a:p>
            <a:pPr marL="0" indent="0">
              <a:buNone/>
            </a:pPr>
            <a:endParaRPr lang="en-US" altLang="zh-CN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</a:t>
            </a:r>
            <a: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Strategy of Innovation Driven Development</a:t>
            </a:r>
          </a:p>
          <a:p>
            <a:pPr marL="0" indent="0">
              <a:buNone/>
            </a:pPr>
            <a:endParaRPr lang="en-US" altLang="zh-CN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Strategy </a:t>
            </a:r>
            <a: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of Constructing a Highly Efficient Integrate System of 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IP </a:t>
            </a:r>
            <a: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Operation &amp; 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Management </a:t>
            </a:r>
            <a:endParaRPr lang="en-US" altLang="zh-CN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22380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1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A_2 Current Environment of Substantially Strengthened IP Protection in Mainland China</a:t>
            </a:r>
            <a:br>
              <a:rPr lang="en-US" altLang="zh-CN" sz="31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sz="31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Strategy </a:t>
            </a:r>
            <a: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of Rigid Protection to IPRs</a:t>
            </a:r>
          </a:p>
          <a:p>
            <a:pPr marL="0" indent="0">
              <a:buNone/>
            </a:pPr>
            <a:endParaRPr lang="en-US" altLang="zh-CN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Cracking Down Counterfeiting </a:t>
            </a:r>
          </a:p>
          <a:p>
            <a:pPr marL="0" indent="0">
              <a:buNone/>
            </a:pPr>
            <a:endParaRPr lang="en-US" altLang="zh-CN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Strategy </a:t>
            </a:r>
            <a: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of Brand Building &amp; Globally  Expanding </a:t>
            </a:r>
            <a:endParaRPr lang="en-US" altLang="zh-CN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Strategy of Building up a Fair-Play &amp;  Innovation-Motivated Market Environment</a:t>
            </a:r>
            <a:endParaRPr lang="en-US" altLang="zh-CN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48001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6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1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A_2 Current Environment of Substantially Strengthened IP Protection in Mainland China</a:t>
            </a:r>
            <a:br>
              <a:rPr lang="en-US" altLang="zh-CN" sz="31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sz="31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</a:t>
            </a:r>
            <a:r>
              <a:rPr lang="en-US" altLang="zh-CN" b="1" dirty="0" smtClean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he Best Period for IP Protection: both for domestic &amp; foreign IPR owners</a:t>
            </a:r>
          </a:p>
          <a:p>
            <a:pPr marL="0" indent="0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Principle of National Treatment</a:t>
            </a:r>
          </a:p>
          <a:p>
            <a:pPr marL="0" indent="0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Various International Treaties of IP</a:t>
            </a:r>
            <a:endParaRPr lang="en-US" altLang="zh-CN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China, Signatory</a:t>
            </a:r>
          </a:p>
          <a:p>
            <a:pPr marL="0" indent="0">
              <a:buNone/>
            </a:pPr>
            <a:endParaRPr lang="en-US" altLang="zh-CN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IP focused nationwide:</a:t>
            </a:r>
            <a: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public’s awareness, enhanced; enthusiastic for IPRs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18892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6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1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A_2 Current Environment of Substantially Strengthened IP Protection in Mainland China</a:t>
            </a:r>
            <a:br>
              <a:rPr lang="en-US" altLang="zh-CN" sz="31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sz="31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</a:t>
            </a:r>
            <a:r>
              <a:rPr lang="en-US" altLang="zh-CN" b="1" dirty="0" smtClean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he Best Period for IP Protection: both for domestic &amp; foreign IPR owners</a:t>
            </a:r>
          </a:p>
          <a:p>
            <a:pPr marL="0" indent="0">
              <a:buNone/>
            </a:pPr>
            <a:endParaRPr lang="en-US" altLang="zh-CN" b="1" dirty="0" smtClean="0">
              <a:solidFill>
                <a:srgbClr val="FF000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Substantially strengthened protection</a:t>
            </a:r>
          </a:p>
          <a:p>
            <a:pPr marL="0" indent="0">
              <a:buNone/>
            </a:pPr>
            <a: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Cracking Down Counterfeiting </a:t>
            </a:r>
          </a:p>
          <a:p>
            <a:pPr marL="0" indent="0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e.g. criminal cases: </a:t>
            </a:r>
            <a:r>
              <a:rPr lang="en-US" altLang="zh-CN" b="1" dirty="0" err="1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public+private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prosecution;</a:t>
            </a:r>
          </a:p>
          <a:p>
            <a:pPr marL="0" indent="0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e.g. compulsory </a:t>
            </a:r>
            <a:r>
              <a:rPr lang="en-US" altLang="zh-CN" b="1" dirty="0" err="1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enforcement+compensation</a:t>
            </a:r>
            <a:endParaRPr lang="en-US" altLang="zh-CN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60326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1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A_2 Current Environment of Substantially Strengthened IP Protection in Mainland China</a:t>
            </a:r>
            <a:br>
              <a:rPr lang="en-US" altLang="zh-CN" sz="31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sz="31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200" b="1" dirty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</a:t>
            </a:r>
            <a:r>
              <a:rPr lang="en-US" altLang="zh-CN" sz="2200" b="1" dirty="0" smtClean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he Best Period for IP </a:t>
            </a:r>
            <a:r>
              <a:rPr lang="en-US" altLang="zh-CN" sz="2200" b="1" dirty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Protection : both for domestic &amp; foreign IPR </a:t>
            </a:r>
            <a:r>
              <a:rPr lang="en-US" altLang="zh-CN" sz="2200" b="1" dirty="0" smtClean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owners 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Dual System of IP Protection: </a:t>
            </a:r>
          </a:p>
          <a:p>
            <a:pPr marL="0" indent="0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Administrative: </a:t>
            </a: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State Administration for Market Regulation (SAMR)</a:t>
            </a:r>
          </a:p>
          <a:p>
            <a:pPr marL="0" indent="0">
              <a:buNone/>
            </a:pPr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National Medical Products </a:t>
            </a:r>
            <a: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Administration (NMPA)</a:t>
            </a:r>
          </a:p>
          <a:p>
            <a:pPr marL="0" indent="0">
              <a:buNone/>
            </a:pPr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State General Administration </a:t>
            </a:r>
            <a: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for </a:t>
            </a:r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Quality </a:t>
            </a:r>
            <a: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Supervision, Inspection and Quarantine(</a:t>
            </a:r>
            <a:r>
              <a:rPr lang="en-US" altLang="zh-CN" sz="2400" b="1" u="sng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AQSIQ</a:t>
            </a:r>
            <a: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) etc.</a:t>
            </a: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General Administration of Customs(GAC): border protection</a:t>
            </a:r>
          </a:p>
          <a:p>
            <a:pPr marL="0" indent="0">
              <a:buNone/>
            </a:pPr>
            <a:endParaRPr lang="en-US" altLang="zh-CN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17623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1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A_2 Current Environment of Substantially Strengthened IP Protection in Mainland China</a:t>
            </a:r>
            <a:br>
              <a:rPr lang="en-US" altLang="zh-CN" sz="31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sz="31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</a:t>
            </a:r>
            <a:r>
              <a:rPr lang="en-US" altLang="zh-CN" sz="2000" b="1" dirty="0" smtClean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he Best Period for IP </a:t>
            </a:r>
            <a:r>
              <a:rPr lang="en-US" altLang="zh-CN" sz="2000" b="1" dirty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Protection : both for domestic &amp; foreign IPR </a:t>
            </a:r>
            <a:r>
              <a:rPr lang="en-US" altLang="zh-CN" sz="2000" b="1" dirty="0" smtClean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owners 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Dual System of IP Protection: </a:t>
            </a:r>
          </a:p>
          <a:p>
            <a:pPr marL="0" indent="0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</a:t>
            </a:r>
            <a: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Judicial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: </a:t>
            </a:r>
          </a:p>
          <a:p>
            <a:pPr marL="0" indent="0">
              <a:buNone/>
            </a:pP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Civil: courts</a:t>
            </a:r>
          </a:p>
          <a:p>
            <a:pPr marL="0" indent="0">
              <a:buNone/>
            </a:pP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Administrative: Beijing IP Court+ courts nationwide</a:t>
            </a:r>
          </a:p>
          <a:p>
            <a:pPr marL="0" indent="0">
              <a:buNone/>
            </a:pP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Criminal: Public Security Bureau(PSB)</a:t>
            </a:r>
          </a:p>
          <a:p>
            <a:pPr marL="0" indent="0">
              <a:buNone/>
            </a:pPr>
            <a:r>
              <a:rPr lang="en-US" altLang="zh-CN" b="1" dirty="0" err="1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Procuratorate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, Courts</a:t>
            </a:r>
          </a:p>
          <a:p>
            <a:pPr marL="0" indent="0">
              <a:buNone/>
            </a:pPr>
            <a:endParaRPr lang="en-US" altLang="zh-CN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47738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2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2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2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</a:t>
            </a:r>
            <a:r>
              <a:rPr lang="en-US" altLang="zh-CN" sz="3200" b="1" dirty="0" err="1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B_Chinese</a:t>
            </a:r>
            <a:r>
              <a:rPr lang="en-US" altLang="zh-CN" sz="32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Consumers’ Public Taste to Foreign Commodities &amp; the Relevant IPRs</a:t>
            </a:r>
            <a:br>
              <a:rPr lang="en-US" altLang="zh-CN" sz="32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Chinese consumers→ Foreign Commodities</a:t>
            </a:r>
          </a:p>
          <a:p>
            <a:pPr marL="0" indent="0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traditionally, interesting, love foreign goods, almost everything</a:t>
            </a: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: </a:t>
            </a:r>
            <a:r>
              <a:rPr lang="en-US" altLang="zh-CN" sz="24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food, clothing, articles and utensils, electric appliances for household purpose, luxury products, machinery for industrial purpose, etc.</a:t>
            </a:r>
          </a:p>
          <a:p>
            <a:pPr marL="0" indent="0">
              <a:buNone/>
            </a:pP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</a:t>
            </a: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happy to taste, comment &amp; accept</a:t>
            </a:r>
          </a:p>
          <a:p>
            <a:pPr marL="0" indent="0">
              <a:buNone/>
            </a:pP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no inherent prejudice, or disgust, or despising, </a:t>
            </a:r>
            <a:r>
              <a:rPr lang="en-US" altLang="zh-CN" b="1" u="sng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wherever the place of origin</a:t>
            </a:r>
          </a:p>
          <a:p>
            <a:pPr marL="0" indent="0">
              <a:buNone/>
            </a:pPr>
            <a:endParaRPr lang="zh-CN" altLang="en-US" b="1" u="sng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33041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2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2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2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</a:t>
            </a:r>
            <a:r>
              <a:rPr lang="en-US" altLang="zh-CN" sz="3200" b="1" dirty="0" err="1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B_Chinese</a:t>
            </a:r>
            <a:r>
              <a:rPr lang="en-US" altLang="zh-CN" sz="32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Consumers’ Public Taste to Foreign Commodities &amp; the Relevant IPRs</a:t>
            </a:r>
            <a:br>
              <a:rPr lang="en-US" altLang="zh-CN" sz="32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4248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Chinese consumers→ Foreign Commodities</a:t>
            </a:r>
          </a:p>
          <a:p>
            <a:pPr marL="0" indent="0">
              <a:buNone/>
            </a:pPr>
            <a:endParaRPr lang="en-US" altLang="zh-CN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with brand with reputation at least in original country: </a:t>
            </a:r>
            <a:r>
              <a:rPr lang="en-US" altLang="zh-CN" b="1" u="sng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reliable quality &amp; safety</a:t>
            </a:r>
          </a:p>
          <a:p>
            <a:pPr marL="0" indent="0">
              <a:buNone/>
            </a:pPr>
            <a:endParaRPr lang="en-US" altLang="zh-CN" b="1" u="sng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if patented, more attractive: </a:t>
            </a:r>
            <a:r>
              <a:rPr lang="en-US" altLang="zh-CN" b="1" u="sng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advanced</a:t>
            </a:r>
          </a:p>
          <a:p>
            <a:pPr marL="0" indent="0">
              <a:buNone/>
            </a:pPr>
            <a:endParaRPr lang="zh-CN" altLang="en-US" sz="2800" b="1" u="sng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34242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2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2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2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</a:t>
            </a:r>
            <a:r>
              <a:rPr lang="en-US" altLang="zh-CN" sz="3200" b="1" dirty="0" err="1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B_Chinese</a:t>
            </a:r>
            <a:r>
              <a:rPr lang="en-US" altLang="zh-CN" sz="32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Consumers’ Public Taste to Foreign Commodities &amp; the Relevant IPRs</a:t>
            </a:r>
            <a:br>
              <a:rPr lang="en-US" altLang="zh-CN" sz="32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4248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Chinese consumers→ Foreign Commodities</a:t>
            </a:r>
          </a:p>
          <a:p>
            <a:pPr marL="0" indent="0">
              <a:buNone/>
            </a:pPr>
            <a:endParaRPr lang="en-US" altLang="zh-CN" sz="2800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unique, </a:t>
            </a:r>
            <a:r>
              <a:rPr lang="en-US" altLang="zh-CN" sz="2800" b="1" u="sng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with prominent features of foreign cultures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, with good flavor or function, </a:t>
            </a:r>
            <a:endParaRPr lang="en-US" altLang="zh-CN" sz="2800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not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necessarily coming from US or EU, but the products where they became famous </a:t>
            </a:r>
            <a:r>
              <a:rPr lang="en-US" altLang="zh-CN" sz="2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or </a:t>
            </a:r>
            <a:r>
              <a:rPr lang="en-US" altLang="zh-CN" sz="2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special : </a:t>
            </a:r>
            <a:r>
              <a:rPr lang="en-US" altLang="zh-CN" sz="2800" b="1" u="sng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unusual, interesting &amp; functional</a:t>
            </a:r>
          </a:p>
          <a:p>
            <a:pPr marL="0" indent="0">
              <a:buNone/>
            </a:pPr>
            <a:endParaRPr lang="en-US" altLang="zh-CN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trade name, copyright, trade dress, etc.</a:t>
            </a:r>
            <a:endParaRPr lang="en-US" altLang="zh-CN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83008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890" y="195302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C_ Comprehensive Application of </a:t>
            </a:r>
            <a:b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Various Types of IPRs for Commercial </a:t>
            </a:r>
            <a: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Success</a:t>
            </a:r>
            <a:b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Chinese Market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Trademark</a:t>
            </a:r>
          </a:p>
          <a:p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Patent </a:t>
            </a:r>
          </a:p>
          <a:p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Copyright </a:t>
            </a:r>
          </a:p>
          <a:p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Anti-Unfair Competition</a:t>
            </a:r>
          </a:p>
          <a:p>
            <a:pPr marL="0" indent="0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_Trade Name</a:t>
            </a:r>
          </a:p>
          <a:p>
            <a:pPr marL="0" indent="0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_Business Secret</a:t>
            </a:r>
          </a:p>
          <a:p>
            <a:pPr marL="0" indent="0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_Advertising slogan with certain influence</a:t>
            </a: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34168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Outlines</a:t>
            </a:r>
            <a:endParaRPr lang="zh-CN" altLang="en-US" sz="4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</a:t>
            </a:r>
            <a:r>
              <a:rPr lang="en-US" altLang="zh-CN" b="1" dirty="0" err="1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A_Current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Environment of Business &amp; IP Protection in Mainland China</a:t>
            </a:r>
          </a:p>
          <a:p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</a:t>
            </a:r>
            <a:r>
              <a:rPr lang="en-US" altLang="zh-CN" b="1" dirty="0" err="1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B_Chinese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Consumers’ Public Taste to Foreign Commodities &amp; the Relevant IPRs</a:t>
            </a:r>
          </a:p>
          <a:p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</a:t>
            </a:r>
            <a: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C_ Comprehensive Application of </a:t>
            </a:r>
          </a:p>
          <a:p>
            <a:pPr marL="0" indent="0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Various </a:t>
            </a:r>
            <a: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Types of 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IPRs for Commercial Success in Chinese Market</a:t>
            </a:r>
            <a:endParaRPr lang="en-US" altLang="zh-CN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zh-CN" altLang="en-US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18407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890" y="195302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C_ Comprehensive Application of </a:t>
            </a:r>
            <a:b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Various Types of IPRs for Commercial </a:t>
            </a:r>
            <a: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Success</a:t>
            </a:r>
            <a:b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Chinese Market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Anti-Unfair Competition</a:t>
            </a:r>
          </a:p>
          <a:p>
            <a:pPr marL="0" indent="0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_unique commodity name, or model, or trade dress that is peculiar with goods &amp; with </a:t>
            </a: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certain </a:t>
            </a: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influence</a:t>
            </a:r>
          </a:p>
          <a:p>
            <a:pPr marL="0" indent="0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_various commercial signs with certain influence: </a:t>
            </a:r>
            <a:r>
              <a:rPr lang="en-US" altLang="zh-CN" sz="24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the main part of domain name; the name for website; web page; name for </a:t>
            </a:r>
            <a:r>
              <a:rPr lang="en-US" altLang="zh-CN" sz="2400" dirty="0" err="1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Wechat</a:t>
            </a:r>
            <a:r>
              <a:rPr lang="en-US" altLang="zh-CN" sz="24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public account;  name for blog; name for APP / mini APP</a:t>
            </a:r>
          </a:p>
          <a:p>
            <a:pPr marL="0" indent="0">
              <a:buNone/>
            </a:pPr>
            <a:endParaRPr lang="en-US" altLang="zh-CN" sz="2400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sz="2400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05083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890" y="195302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C_ Comprehensive Application of </a:t>
            </a:r>
            <a:b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Various Types of IPRs for Commercial </a:t>
            </a:r>
            <a: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Success</a:t>
            </a:r>
            <a:b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Chinese Market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Anti-Unfair Competition</a:t>
            </a:r>
          </a:p>
          <a:p>
            <a:pPr marL="0" indent="0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_right of personal name (including pen name, stage name, transliterated name) with </a:t>
            </a: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certain </a:t>
            </a: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influence</a:t>
            </a:r>
          </a:p>
          <a:p>
            <a:pPr marL="0" indent="0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_False Propaganda</a:t>
            </a:r>
          </a:p>
          <a:p>
            <a:pPr marL="0" indent="0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_Discrediting </a:t>
            </a:r>
          </a:p>
          <a:p>
            <a:pPr marL="0" indent="0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_antitrust</a:t>
            </a:r>
          </a:p>
          <a:p>
            <a:pPr marL="0" indent="0">
              <a:buNone/>
            </a:pPr>
            <a:endParaRPr lang="en-US" altLang="zh-CN" sz="2400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sz="2400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52130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890" y="195302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C_ Comprehensive Application of </a:t>
            </a:r>
            <a:b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Various Types of IPRs for Commercial </a:t>
            </a:r>
            <a: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Success</a:t>
            </a:r>
            <a:b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Chinese Market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sz="2400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sz="36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</a:t>
            </a:r>
            <a:r>
              <a:rPr lang="en-US" altLang="zh-CN" sz="4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Franchising</a:t>
            </a:r>
          </a:p>
          <a:p>
            <a:pPr marL="0" indent="0">
              <a:buNone/>
            </a:pPr>
            <a:endParaRPr lang="en-US" altLang="zh-CN" sz="4000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sz="4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domain name, key word</a:t>
            </a:r>
          </a:p>
          <a:p>
            <a:pPr marL="0" indent="0">
              <a:buNone/>
            </a:pPr>
            <a:endParaRPr lang="en-US" altLang="zh-CN" sz="4000" b="1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sz="4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merchandising right </a:t>
            </a:r>
          </a:p>
          <a:p>
            <a:pPr marL="0" indent="0">
              <a:buNone/>
            </a:pPr>
            <a:endParaRPr lang="en-US" altLang="zh-CN" sz="2400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sz="2400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49924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890" y="195302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C_ Comprehensive Application of </a:t>
            </a:r>
            <a:b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Various Types of IPRs for Commercial </a:t>
            </a:r>
            <a: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Success</a:t>
            </a:r>
            <a:b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sz="24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Chinese Market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Relevant Civil Rights</a:t>
            </a:r>
          </a:p>
          <a:p>
            <a:pPr marL="0" indent="0">
              <a:buNone/>
            </a:pPr>
            <a:r>
              <a:rPr lang="en-US" altLang="zh-CN" sz="24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</a:t>
            </a:r>
            <a:r>
              <a:rPr lang="en-US" altLang="zh-CN" sz="36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development, transfer, consulting &amp; service regarding technology</a:t>
            </a:r>
          </a:p>
          <a:p>
            <a:pPr marL="0" indent="0">
              <a:buNone/>
            </a:pPr>
            <a:r>
              <a:rPr lang="en-US" altLang="zh-CN" sz="36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(patented or public known)</a:t>
            </a:r>
          </a:p>
          <a:p>
            <a:pPr marL="0" indent="0">
              <a:buNone/>
            </a:pPr>
            <a:r>
              <a:rPr lang="en-US" altLang="zh-CN" sz="36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</a:t>
            </a: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goodwill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right of personal name</a:t>
            </a:r>
          </a:p>
          <a:p>
            <a:pPr marL="0" indent="0">
              <a:buNone/>
            </a:pP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right of portrait </a:t>
            </a:r>
          </a:p>
          <a:p>
            <a:pPr marL="0" indent="0">
              <a:buNone/>
            </a:pPr>
            <a:endParaRPr lang="en-US" altLang="zh-CN" sz="2400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sz="2400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53098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Q &amp; A</a:t>
            </a:r>
            <a:endParaRPr lang="zh-CN" altLang="en-US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4800" dirty="0" smtClean="0"/>
          </a:p>
          <a:p>
            <a:pPr marL="0" indent="0" algn="ctr">
              <a:buNone/>
            </a:pPr>
            <a:endParaRPr lang="en-US" altLang="zh-CN" sz="4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 algn="ctr">
              <a:buNone/>
            </a:pPr>
            <a:r>
              <a:rPr lang="en-US" altLang="zh-CN" sz="48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Question </a:t>
            </a:r>
            <a:r>
              <a:rPr lang="en-US" altLang="zh-CN" sz="4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&amp; Answer</a:t>
            </a:r>
            <a:endParaRPr lang="zh-CN" altLang="en-US" sz="4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ctr"/>
            <a:endParaRPr lang="zh-CN" altLang="en-US" sz="4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63670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Thanks!</a:t>
            </a:r>
            <a:endParaRPr lang="zh-CN" altLang="en-US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 algn="ctr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Connie </a:t>
            </a:r>
            <a: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Y. </a:t>
            </a:r>
            <a:r>
              <a:rPr lang="en-US" altLang="zh-CN" b="1" dirty="0" err="1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Zhuang</a:t>
            </a:r>
            <a: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, Attorney at Law, Partner</a:t>
            </a:r>
          </a:p>
          <a:p>
            <a:pPr marL="0" indent="0" algn="ctr">
              <a:buNone/>
            </a:pPr>
            <a: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Tristan Yong Li, Attorney at Law, Partner</a:t>
            </a:r>
          </a:p>
          <a:p>
            <a:pPr marL="0" indent="0" algn="ctr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 algn="ctr">
              <a:buNone/>
            </a:pP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Beijing </a:t>
            </a:r>
            <a: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Globe-Law Law 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Firm</a:t>
            </a:r>
          </a:p>
          <a:p>
            <a:pPr marL="0" indent="0" algn="ctr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9</a:t>
            </a:r>
            <a:r>
              <a:rPr lang="en-US" altLang="zh-CN" baseline="30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</a:t>
            </a: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Floor, </a:t>
            </a:r>
            <a:r>
              <a:rPr lang="en-US" altLang="zh-CN" dirty="0" err="1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Zhaotai</a:t>
            </a: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International Center, </a:t>
            </a:r>
          </a:p>
          <a:p>
            <a:pPr marL="0" indent="0" algn="ctr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3 West </a:t>
            </a:r>
            <a:r>
              <a:rPr lang="en-US" altLang="zh-CN" dirty="0" err="1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Chaowai</a:t>
            </a: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Street, </a:t>
            </a:r>
            <a:r>
              <a:rPr lang="en-US" altLang="zh-CN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Chaoyang </a:t>
            </a: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District</a:t>
            </a:r>
          </a:p>
          <a:p>
            <a:pPr marL="0" indent="0" algn="ctr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Beiijng100020, PR China</a:t>
            </a:r>
          </a:p>
          <a:p>
            <a:pPr marL="0" indent="0" algn="ctr">
              <a:buNone/>
            </a:pPr>
            <a:endParaRPr lang="en-US" altLang="zh-CN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46451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A Current Environment of Business &amp; IP Protection</a:t>
            </a:r>
            <a:r>
              <a:rPr lang="en-US" altLang="zh-CN" sz="36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 Mainland China</a:t>
            </a: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A-1 Current </a:t>
            </a:r>
            <a:r>
              <a:rPr lang="en-US" altLang="zh-CN" sz="40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Environment </a:t>
            </a:r>
            <a:r>
              <a:rPr lang="en-US" altLang="zh-CN" sz="4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of Investment &amp; Trade </a:t>
            </a:r>
          </a:p>
          <a:p>
            <a:pPr marL="0" indent="0">
              <a:buNone/>
            </a:pPr>
            <a:endParaRPr lang="en-US" altLang="zh-CN" sz="40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sz="4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 Part A-2 Current Environment of Substantially Strengthened IP Protection </a:t>
            </a: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17247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A-1 Current Environment of Investment &amp; Trade in Mainland China</a:t>
            </a: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4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Chinese Market ↔Foreign Business</a:t>
            </a:r>
            <a:endParaRPr lang="en-US" altLang="zh-CN" sz="40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sz="4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the most dynamic economic region</a:t>
            </a:r>
          </a:p>
          <a:p>
            <a:pPr marL="0" indent="0">
              <a:buNone/>
            </a:pPr>
            <a:r>
              <a:rPr lang="en-US" altLang="zh-CN" sz="40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</a:t>
            </a:r>
            <a:r>
              <a:rPr lang="en-US" altLang="zh-CN" sz="4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huge, large number of potential consumers</a:t>
            </a:r>
          </a:p>
          <a:p>
            <a:pPr marL="0" indent="0">
              <a:buNone/>
            </a:pPr>
            <a:r>
              <a:rPr lang="en-US" altLang="zh-CN" sz="4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satisfactory environment for </a:t>
            </a:r>
          </a:p>
          <a:p>
            <a:pPr marL="0" indent="0">
              <a:buNone/>
            </a:pPr>
            <a:r>
              <a:rPr lang="en-US" altLang="zh-CN" sz="4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investment</a:t>
            </a: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22227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A-1 Current Environment of Investment &amp; Trade in Mainland China</a:t>
            </a: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sz="4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Chinese Market ↔Foreign Business</a:t>
            </a:r>
            <a:endParaRPr lang="en-US" altLang="zh-CN" sz="40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sz="4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totally different culture &amp; social regime</a:t>
            </a:r>
          </a:p>
          <a:p>
            <a:pPr marL="0" indent="0">
              <a:buNone/>
            </a:pPr>
            <a:r>
              <a:rPr lang="en-US" altLang="zh-CN" sz="4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government oriented ? + market oriented?</a:t>
            </a:r>
          </a:p>
          <a:p>
            <a:pPr marL="0" indent="0">
              <a:buNone/>
            </a:pPr>
            <a:r>
              <a:rPr lang="en-US" altLang="zh-CN" sz="4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 Severe problem of counterfeiting</a:t>
            </a:r>
          </a:p>
          <a:p>
            <a:pPr marL="0" indent="0" algn="ctr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 algn="ctr">
              <a:buNone/>
            </a:pPr>
            <a:r>
              <a:rPr lang="en-US" altLang="zh-CN" sz="3600" dirty="0" smtClean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difficult</a:t>
            </a:r>
            <a:r>
              <a:rPr lang="en-US" altLang="zh-CN" sz="3600" dirty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? </a:t>
            </a:r>
            <a:r>
              <a:rPr lang="en-US" altLang="zh-CN" sz="3600" dirty="0" smtClean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Hard? Worries? Hesitate?</a:t>
            </a:r>
            <a:endParaRPr lang="en-US" altLang="zh-CN" sz="3600" dirty="0">
              <a:solidFill>
                <a:srgbClr val="FF000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 algn="ctr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98162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A_1 Current </a:t>
            </a:r>
            <a:r>
              <a:rPr lang="en-US" altLang="zh-CN" sz="36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Environment </a:t>
            </a: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of</a:t>
            </a:r>
            <a:r>
              <a:rPr lang="en-US" altLang="zh-CN" sz="40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sz="4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40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Investment </a:t>
            </a:r>
            <a:r>
              <a:rPr lang="en-US" altLang="zh-CN" sz="36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&amp; </a:t>
            </a:r>
            <a:r>
              <a:rPr lang="en-US" altLang="zh-CN" sz="32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Trade in </a:t>
            </a: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Mainland </a:t>
            </a:r>
            <a:r>
              <a:rPr lang="en-US" altLang="zh-CN" sz="36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China</a:t>
            </a:r>
            <a: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3500" b="1" u="sng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Macro Economic Policies:</a:t>
            </a:r>
          </a:p>
          <a:p>
            <a:pPr marL="0" indent="0">
              <a:buNone/>
            </a:pPr>
            <a:endParaRPr lang="en-US" altLang="zh-CN" sz="3500" b="1" u="sng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sz="35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</a:t>
            </a:r>
            <a:r>
              <a:rPr lang="en-US" altLang="zh-CN" sz="3500" u="sng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Global</a:t>
            </a:r>
            <a:r>
              <a:rPr lang="en-US" altLang="zh-CN" sz="35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: Promoting economic globalization, </a:t>
            </a:r>
            <a:r>
              <a:rPr lang="en-US" altLang="zh-CN" sz="35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trade </a:t>
            </a:r>
            <a:r>
              <a:rPr lang="en-US" altLang="zh-CN" sz="35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&amp; investment liberalization</a:t>
            </a:r>
          </a:p>
          <a:p>
            <a:pPr marL="0" indent="0">
              <a:buNone/>
            </a:pPr>
            <a:r>
              <a:rPr lang="en-US" altLang="zh-CN" sz="35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• </a:t>
            </a:r>
            <a:r>
              <a:rPr lang="en-US" altLang="zh-CN" sz="3500" u="sng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Domestic</a:t>
            </a:r>
            <a:r>
              <a:rPr lang="en-US" altLang="zh-CN" sz="35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: </a:t>
            </a:r>
            <a:r>
              <a:rPr lang="en-US" altLang="zh-CN" sz="35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Economic Transition &amp; Restructuring </a:t>
            </a:r>
            <a:r>
              <a:rPr lang="en-US" altLang="zh-CN" sz="35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_</a:t>
            </a:r>
            <a:r>
              <a:rPr lang="en-US" altLang="zh-CN" sz="3500" b="1" dirty="0" smtClean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Strategy of </a:t>
            </a:r>
            <a:r>
              <a:rPr lang="en-US" altLang="zh-CN" sz="3500" b="1" u="sng" dirty="0" smtClean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Development _ Innovation Driven Economy</a:t>
            </a:r>
          </a:p>
          <a:p>
            <a:pPr marL="0" indent="0">
              <a:buNone/>
            </a:pPr>
            <a:endParaRPr lang="en-US" altLang="zh-CN" sz="3500" b="1" u="sng" dirty="0" smtClean="0">
              <a:solidFill>
                <a:srgbClr val="FF000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82047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A_1 Current Environment of </a:t>
            </a:r>
            <a:b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Investment &amp; Trade in Mainland China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u="sng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Global</a:t>
            </a: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: economic globalization, </a:t>
            </a: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trade </a:t>
            </a: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&amp; investment liberalization</a:t>
            </a:r>
          </a:p>
          <a:p>
            <a:pPr marL="0" indent="0">
              <a:buNone/>
            </a:pPr>
            <a:r>
              <a:rPr lang="en-US" altLang="zh-CN" sz="4000" u="sng" dirty="0" err="1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export+import</a:t>
            </a:r>
            <a:r>
              <a:rPr lang="en-US" altLang="zh-CN" sz="4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: </a:t>
            </a:r>
          </a:p>
          <a:p>
            <a:pPr marL="0" indent="0">
              <a:buNone/>
            </a:pPr>
            <a:r>
              <a:rPr lang="en-US" altLang="zh-CN" sz="4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China International Import Expo(CIIE)  6 day expo+365 on line</a:t>
            </a: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Globe-Law: won the bid</a:t>
            </a: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707186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A_1 Current Environment of </a:t>
            </a:r>
            <a:b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Investment &amp; Trade in Mainland China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b="1" u="sng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Investment</a:t>
            </a:r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: hot-spot</a:t>
            </a:r>
          </a:p>
          <a:p>
            <a:pPr marL="0" indent="0">
              <a:buNone/>
            </a:pPr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Rank 2</a:t>
            </a:r>
            <a:r>
              <a:rPr lang="en-US" altLang="zh-CN" sz="3600" baseline="30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nd</a:t>
            </a:r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: most attractive region,</a:t>
            </a:r>
          </a:p>
          <a:p>
            <a:pPr marL="0" indent="0">
              <a:buNone/>
            </a:pPr>
            <a:r>
              <a:rPr lang="en-US" altLang="zh-CN" sz="36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</a:t>
            </a:r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otal amount of foreign investment</a:t>
            </a:r>
            <a:endParaRPr lang="en-US" altLang="zh-CN" sz="36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more &amp;more improved environment of business, operation</a:t>
            </a:r>
          </a:p>
          <a:p>
            <a:pPr marL="0" indent="0">
              <a:buNone/>
            </a:pPr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satisfactory infrastructure facilities</a:t>
            </a:r>
          </a:p>
          <a:p>
            <a:pPr marL="0" indent="0">
              <a:buNone/>
            </a:pPr>
            <a:r>
              <a:rPr lang="en-US" altLang="zh-CN" sz="36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</a:t>
            </a:r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onsistent policies, etc.</a:t>
            </a:r>
          </a:p>
          <a:p>
            <a:pPr marL="0" indent="0">
              <a:buNone/>
            </a:pPr>
            <a:endParaRPr lang="en-US" altLang="zh-CN" sz="36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48567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 A_1 Current Environment of </a:t>
            </a:r>
            <a:b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Investment &amp; Trade in Mainland China</a:t>
            </a:r>
            <a: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sz="3600" b="1" u="sng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Investment</a:t>
            </a:r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: hot-spot</a:t>
            </a:r>
          </a:p>
          <a:p>
            <a:pPr marL="0" indent="0">
              <a:buNone/>
            </a:pPr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Rank 2</a:t>
            </a:r>
            <a:r>
              <a:rPr lang="en-US" altLang="zh-CN" sz="3600" baseline="300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nd</a:t>
            </a:r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: most </a:t>
            </a:r>
            <a:r>
              <a:rPr lang="en-US" altLang="zh-CN" sz="3600" dirty="0" err="1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attractive,total</a:t>
            </a:r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amount of foreign investment;</a:t>
            </a:r>
            <a:r>
              <a:rPr lang="en-US" altLang="zh-CN" sz="36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endParaRPr lang="en-US" altLang="zh-CN" sz="3600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more &amp;more improved environment of business </a:t>
            </a:r>
            <a:r>
              <a:rPr lang="en-US" altLang="zh-CN" sz="3600" dirty="0" err="1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operation</a:t>
            </a:r>
            <a:r>
              <a:rPr lang="en-US" altLang="zh-CN" sz="3600" dirty="0" err="1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;</a:t>
            </a:r>
            <a:r>
              <a:rPr lang="en-US" altLang="zh-CN" sz="3600" dirty="0" err="1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satisfactory</a:t>
            </a:r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infrastructure facilities;</a:t>
            </a:r>
          </a:p>
          <a:p>
            <a:pPr marL="0" indent="0">
              <a:buNone/>
            </a:pPr>
            <a:r>
              <a:rPr lang="en-US" altLang="zh-CN" sz="36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</a:t>
            </a:r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onsistent policies, preferential and facilitation measures, simplified procedures, </a:t>
            </a:r>
          </a:p>
          <a:p>
            <a:pPr marL="0" indent="0">
              <a:buNone/>
            </a:pPr>
            <a:r>
              <a:rPr lang="en-US" altLang="zh-CN" sz="36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</a:t>
            </a:r>
            <a:r>
              <a:rPr lang="en-US" altLang="zh-CN" sz="36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axation, etc.</a:t>
            </a:r>
          </a:p>
          <a:p>
            <a:pPr marL="0" indent="0">
              <a:buNone/>
            </a:pPr>
            <a:endParaRPr lang="en-US" altLang="zh-CN" sz="36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62A6-ACD8-4613-B2F5-A5C9C753495D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63349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主题">
  <a:themeElements>
    <a:clrScheme name="自定义 17">
      <a:dk1>
        <a:sysClr val="windowText" lastClr="000000"/>
      </a:dk1>
      <a:lt1>
        <a:srgbClr val="F2F2F2"/>
      </a:lt1>
      <a:dk2>
        <a:srgbClr val="545F74"/>
      </a:dk2>
      <a:lt2>
        <a:srgbClr val="D4D4D6"/>
      </a:lt2>
      <a:accent1>
        <a:srgbClr val="5D7572"/>
      </a:accent1>
      <a:accent2>
        <a:srgbClr val="D4D4D6"/>
      </a:accent2>
      <a:accent3>
        <a:srgbClr val="1F7D72"/>
      </a:accent3>
      <a:accent4>
        <a:srgbClr val="259789"/>
      </a:accent4>
      <a:accent5>
        <a:srgbClr val="FFCA2D"/>
      </a:accent5>
      <a:accent6>
        <a:srgbClr val="5C4500"/>
      </a:accent6>
      <a:hlink>
        <a:srgbClr val="F2F2F2"/>
      </a:hlink>
      <a:folHlink>
        <a:srgbClr val="D8D8D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3383</TotalTime>
  <Words>951</Words>
  <Application>Microsoft Office PowerPoint</Application>
  <PresentationFormat>On-screen Show (4:3)</PresentationFormat>
  <Paragraphs>218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主题</vt:lpstr>
      <vt:lpstr>Slide 1</vt:lpstr>
      <vt:lpstr>Outlines</vt:lpstr>
      <vt:lpstr> Part A Current Environment of Business &amp; IP Protection in Mainland China </vt:lpstr>
      <vt:lpstr> Part A-1 Current Environment of Investment &amp; Trade in Mainland China </vt:lpstr>
      <vt:lpstr> Part A-1 Current Environment of Investment &amp; Trade in Mainland China </vt:lpstr>
      <vt:lpstr> Part A_1 Current Environment of  Investment &amp; Trade in Mainland China </vt:lpstr>
      <vt:lpstr> Part A_1 Current Environment of  Investment &amp; Trade in Mainland China </vt:lpstr>
      <vt:lpstr> Part A_1 Current Environment of  Investment &amp; Trade in Mainland China </vt:lpstr>
      <vt:lpstr> Part A_1 Current Environment of  Investment &amp; Trade in Mainland China </vt:lpstr>
      <vt:lpstr> Part A_2 Current Environment of Substantially Strengthened IP Protection in Mainland China </vt:lpstr>
      <vt:lpstr> Part A_2 Current Environment of Substantially Strengthened IP Protection in Mainland China </vt:lpstr>
      <vt:lpstr> Part A_2 Current Environment of Substantially Strengthened IP Protection in Mainland China </vt:lpstr>
      <vt:lpstr> Part A_2 Current Environment of Substantially Strengthened IP Protection in Mainland China </vt:lpstr>
      <vt:lpstr> Part A_2 Current Environment of Substantially Strengthened IP Protection in Mainland China </vt:lpstr>
      <vt:lpstr> Part A_2 Current Environment of Substantially Strengthened IP Protection in Mainland China </vt:lpstr>
      <vt:lpstr> Part B_Chinese Consumers’ Public Taste to Foreign Commodities &amp; the Relevant IPRs </vt:lpstr>
      <vt:lpstr> Part B_Chinese Consumers’ Public Taste to Foreign Commodities &amp; the Relevant IPRs </vt:lpstr>
      <vt:lpstr> Part B_Chinese Consumers’ Public Taste to Foreign Commodities &amp; the Relevant IPRs </vt:lpstr>
      <vt:lpstr>Part C_ Comprehensive Application of  Various Types of IPRs for Commercial Success  in Chinese Market</vt:lpstr>
      <vt:lpstr>Part C_ Comprehensive Application of  Various Types of IPRs for Commercial Success  in Chinese Market</vt:lpstr>
      <vt:lpstr>Part C_ Comprehensive Application of  Various Types of IPRs for Commercial Success  in Chinese Market</vt:lpstr>
      <vt:lpstr>Part C_ Comprehensive Application of  Various Types of IPRs for Commercial Success  in Chinese Market</vt:lpstr>
      <vt:lpstr>Part C_ Comprehensive Application of  Various Types of IPRs for Commercial Success  in Chinese Market</vt:lpstr>
      <vt:lpstr>Q &amp; A</vt:lpstr>
      <vt:lpstr>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中国知识产权法院 “探路”司法改革</dc:title>
  <dc:creator>apple</dc:creator>
  <cp:lastModifiedBy>nayan</cp:lastModifiedBy>
  <cp:revision>1126</cp:revision>
  <dcterms:created xsi:type="dcterms:W3CDTF">2014-12-30T05:57:00Z</dcterms:created>
  <dcterms:modified xsi:type="dcterms:W3CDTF">2019-02-20T06:07:08Z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2052-10.1.0.5740</vt:lpwstr>
  </property>
</Properties>
</file>